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0"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4" d="100"/>
          <a:sy n="74" d="100"/>
        </p:scale>
        <p:origin x="7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4C63746-D1CA-AAF1-B72B-A8529D01F6D2}"/>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5" name="Footer Placeholder 4">
            <a:extLst>
              <a:ext uri="{FF2B5EF4-FFF2-40B4-BE49-F238E27FC236}">
                <a16:creationId xmlns:a16="http://schemas.microsoft.com/office/drawing/2014/main"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C358E5-469A-90D8-FC02-BC4A9111B003}"/>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5" name="Footer Placeholder 4">
            <a:extLst>
              <a:ext uri="{FF2B5EF4-FFF2-40B4-BE49-F238E27FC236}">
                <a16:creationId xmlns:a16="http://schemas.microsoft.com/office/drawing/2014/main"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1CAD83-24A7-7F84-0EEF-3934032B81C1}"/>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5" name="Footer Placeholder 4">
            <a:extLst>
              <a:ext uri="{FF2B5EF4-FFF2-40B4-BE49-F238E27FC236}">
                <a16:creationId xmlns:a16="http://schemas.microsoft.com/office/drawing/2014/main"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0A68935-2210-B3DF-2156-F180E06B322A}"/>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5" name="Footer Placeholder 4">
            <a:extLst>
              <a:ext uri="{FF2B5EF4-FFF2-40B4-BE49-F238E27FC236}">
                <a16:creationId xmlns:a16="http://schemas.microsoft.com/office/drawing/2014/main"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B8896-3440-1FBA-4879-2C6BC81E7DA9}"/>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5" name="Footer Placeholder 4">
            <a:extLst>
              <a:ext uri="{FF2B5EF4-FFF2-40B4-BE49-F238E27FC236}">
                <a16:creationId xmlns:a16="http://schemas.microsoft.com/office/drawing/2014/main"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CD58A00-CC54-6AA0-3C46-0792C0458E47}"/>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6" name="Footer Placeholder 5">
            <a:extLst>
              <a:ext uri="{FF2B5EF4-FFF2-40B4-BE49-F238E27FC236}">
                <a16:creationId xmlns:a16="http://schemas.microsoft.com/office/drawing/2014/main"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0041041-2E9F-6BFB-FD6F-DEF398B4A63D}"/>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8" name="Footer Placeholder 7">
            <a:extLst>
              <a:ext uri="{FF2B5EF4-FFF2-40B4-BE49-F238E27FC236}">
                <a16:creationId xmlns:a16="http://schemas.microsoft.com/office/drawing/2014/main"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2DCA9EC-7B55-E028-D992-3224CC6B859F}"/>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4" name="Footer Placeholder 3">
            <a:extLst>
              <a:ext uri="{FF2B5EF4-FFF2-40B4-BE49-F238E27FC236}">
                <a16:creationId xmlns:a16="http://schemas.microsoft.com/office/drawing/2014/main"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594DEF-19ED-D31B-D8D7-A142B07BC4E5}"/>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3" name="Footer Placeholder 2">
            <a:extLst>
              <a:ext uri="{FF2B5EF4-FFF2-40B4-BE49-F238E27FC236}">
                <a16:creationId xmlns:a16="http://schemas.microsoft.com/office/drawing/2014/main"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DFE0E-4B5E-16C4-0E1A-7ADF4C3502AB}"/>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6" name="Footer Placeholder 5">
            <a:extLst>
              <a:ext uri="{FF2B5EF4-FFF2-40B4-BE49-F238E27FC236}">
                <a16:creationId xmlns:a16="http://schemas.microsoft.com/office/drawing/2014/main"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41CE88-7C41-C38B-8DBE-AFD2C06A5ECC}"/>
              </a:ext>
            </a:extLst>
          </p:cNvPr>
          <p:cNvSpPr>
            <a:spLocks noGrp="1"/>
          </p:cNvSpPr>
          <p:nvPr>
            <p:ph type="dt" sz="half" idx="10"/>
          </p:nvPr>
        </p:nvSpPr>
        <p:spPr/>
        <p:txBody>
          <a:bodyPr/>
          <a:lstStyle/>
          <a:p>
            <a:fld id="{1E6A1C63-37C2-48D7-A381-A5D617DC616A}" type="datetimeFigureOut">
              <a:rPr lang="en-IN" smtClean="0"/>
              <a:t>22-06-2023</a:t>
            </a:fld>
            <a:endParaRPr lang="en-IN"/>
          </a:p>
        </p:txBody>
      </p:sp>
      <p:sp>
        <p:nvSpPr>
          <p:cNvPr id="6" name="Footer Placeholder 5">
            <a:extLst>
              <a:ext uri="{FF2B5EF4-FFF2-40B4-BE49-F238E27FC236}">
                <a16:creationId xmlns:a16="http://schemas.microsoft.com/office/drawing/2014/main"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22-06-2023</a:t>
            </a:fld>
            <a:endParaRPr lang="en-IN"/>
          </a:p>
        </p:txBody>
      </p:sp>
      <p:sp>
        <p:nvSpPr>
          <p:cNvPr id="5" name="Footer Placeholder 4">
            <a:extLst>
              <a:ext uri="{FF2B5EF4-FFF2-40B4-BE49-F238E27FC236}">
                <a16:creationId xmlns:a16="http://schemas.microsoft.com/office/drawing/2014/main"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8072E-A176-46C8-455D-922F46612CCC}"/>
              </a:ext>
            </a:extLst>
          </p:cNvPr>
          <p:cNvSpPr>
            <a:spLocks noGrp="1"/>
          </p:cNvSpPr>
          <p:nvPr>
            <p:ph type="ctrTitle"/>
          </p:nvPr>
        </p:nvSpPr>
        <p:spPr/>
        <p:txBody>
          <a:bodyPr>
            <a:normAutofit fontScale="90000"/>
          </a:bodyPr>
          <a:lstStyle/>
          <a:p>
            <a:r>
              <a:rPr lang="en-US" b="1" dirty="0"/>
              <a:t>Hardware and Software Requirements for Internet connection</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02EEA-9A34-86A6-5B83-8720C4D83924}"/>
              </a:ext>
            </a:extLst>
          </p:cNvPr>
          <p:cNvSpPr>
            <a:spLocks noGrp="1"/>
          </p:cNvSpPr>
          <p:nvPr>
            <p:ph type="title"/>
          </p:nvPr>
        </p:nvSpPr>
        <p:spPr>
          <a:xfrm>
            <a:off x="612775" y="-144462"/>
            <a:ext cx="10515600" cy="1136136"/>
          </a:xfrm>
        </p:spPr>
        <p:txBody>
          <a:bodyPr>
            <a:noAutofit/>
          </a:bodyPr>
          <a:lstStyle/>
          <a:p>
            <a:pPr algn="ctr"/>
            <a:br>
              <a:rPr lang="en-US" sz="2800" b="1" dirty="0">
                <a:latin typeface="Times New Roman" panose="02020603050405020304" pitchFamily="18" charset="0"/>
                <a:cs typeface="Times New Roman" panose="02020603050405020304" pitchFamily="18" charset="0"/>
              </a:rPr>
            </a:b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Hardware and Software Requirements for Internet connection</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1206385" y="312738"/>
            <a:ext cx="9405807" cy="6545262"/>
          </a:xfrm>
        </p:spPr>
        <p:txBody>
          <a:bodyPr>
            <a:noAutofit/>
          </a:bodyPr>
          <a:lstStyle/>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The following are the methods of connecting a computer to the Internet using software and hardware peripherals.</a:t>
            </a:r>
          </a:p>
          <a:p>
            <a:pPr marL="0" indent="0">
              <a:buNone/>
            </a:pPr>
            <a:r>
              <a:rPr lang="en-IN" sz="2000" b="1" dirty="0">
                <a:latin typeface="Times New Roman" panose="02020603050405020304" pitchFamily="18" charset="0"/>
                <a:cs typeface="Times New Roman" panose="02020603050405020304" pitchFamily="18" charset="0"/>
              </a:rPr>
              <a:t>Three</a:t>
            </a:r>
          </a:p>
          <a:p>
            <a:pPr marL="0" indent="0">
              <a:buNone/>
            </a:pPr>
            <a:r>
              <a:rPr lang="en-US" sz="2000" dirty="0">
                <a:latin typeface="Times New Roman" panose="02020603050405020304" pitchFamily="18" charset="0"/>
                <a:cs typeface="Times New Roman" panose="02020603050405020304" pitchFamily="18" charset="0"/>
              </a:rPr>
              <a:t>• Connecting a computer using Wireless Broadband</a:t>
            </a:r>
          </a:p>
          <a:p>
            <a:r>
              <a:rPr lang="en-US" sz="2000" dirty="0">
                <a:latin typeface="Times New Roman" panose="02020603050405020304" pitchFamily="18" charset="0"/>
                <a:cs typeface="Times New Roman" panose="02020603050405020304" pitchFamily="18" charset="0"/>
              </a:rPr>
              <a:t>Connecting  a  computer using an Ethernet Cable</a:t>
            </a:r>
          </a:p>
          <a:p>
            <a:r>
              <a:rPr lang="en-US" sz="2000" dirty="0">
                <a:latin typeface="Times New Roman" panose="02020603050405020304" pitchFamily="18" charset="0"/>
                <a:cs typeface="Times New Roman" panose="02020603050405020304" pitchFamily="18" charset="0"/>
              </a:rPr>
              <a:t>Connecting a Computer Using Dial-Up Community</a:t>
            </a:r>
          </a:p>
          <a:p>
            <a:pPr marL="0" indent="0">
              <a:buNone/>
            </a:pPr>
            <a:endParaRPr lang="en-IN" b="1" dirty="0"/>
          </a:p>
          <a:p>
            <a:pPr marL="0" indent="0">
              <a:buNone/>
            </a:pPr>
            <a:endParaRPr lang="en-US" sz="2000" dirty="0">
              <a:latin typeface="Times New Roman" panose="02020603050405020304" pitchFamily="18" charset="0"/>
              <a:cs typeface="Times New Roman" panose="02020603050405020304" pitchFamily="18" charset="0"/>
            </a:endParaRPr>
          </a:p>
        </p:txBody>
      </p:sp>
      <p:sp>
        <p:nvSpPr>
          <p:cNvPr id="175" name="AutoShape 172" descr="https://static.javatpoint.com/tutorial/software-testing/images/software-development-life-cycle.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AutoShape 174" descr="https://static.javatpoint.com/tutorial/software-testing/images/software-development-life-cycle.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7" name="AutoShape 176" descr="https://static.javatpoint.com/tutorial/software-testing/images/software-development-life-cycle.p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9" name="AutoShape 178" descr="https://static.javatpoint.com/tutorial/software-testing/images/software-development-life-cycle.pn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AutoShape 180" descr="Software Development Life Cycle"/>
          <p:cNvSpPr>
            <a:spLocks noChangeAspect="1" noChangeArrowheads="1"/>
          </p:cNvSpPr>
          <p:nvPr/>
        </p:nvSpPr>
        <p:spPr bwMode="auto">
          <a:xfrm>
            <a:off x="909548" y="5635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1" name="AutoShape 182" descr="Software product development phases"/>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7367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12735" y="151179"/>
            <a:ext cx="10533200" cy="6555641"/>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Hardware Requirements of the Internet</a:t>
            </a:r>
          </a:p>
          <a:p>
            <a:pPr marL="342900" indent="-342900" fontAlgn="base">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Internet is connected over a telephone connection using a </a:t>
            </a:r>
            <a:r>
              <a:rPr lang="en-US" sz="2000" b="1" dirty="0">
                <a:latin typeface="Times New Roman" panose="02020603050405020304" pitchFamily="18" charset="0"/>
                <a:cs typeface="Times New Roman" panose="02020603050405020304" pitchFamily="18" charset="0"/>
              </a:rPr>
              <a:t>Modem.</a:t>
            </a:r>
            <a:endParaRPr lang="en-US" sz="2000" dirty="0">
              <a:latin typeface="Times New Roman" panose="02020603050405020304" pitchFamily="18" charset="0"/>
              <a:cs typeface="Times New Roman" panose="02020603050405020304" pitchFamily="18" charset="0"/>
            </a:endParaRPr>
          </a:p>
          <a:p>
            <a:pPr marL="342900" indent="-342900" fontAlgn="base">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most crucial piece of hardware needed to connect to the Internet is the </a:t>
            </a:r>
            <a:r>
              <a:rPr lang="en-US" sz="2000" b="1" dirty="0">
                <a:latin typeface="Times New Roman" panose="02020603050405020304" pitchFamily="18" charset="0"/>
                <a:cs typeface="Times New Roman" panose="02020603050405020304" pitchFamily="18" charset="0"/>
              </a:rPr>
              <a:t>NIC - Network Interface Card</a:t>
            </a:r>
            <a:r>
              <a:rPr lang="en-US" sz="2000" dirty="0">
                <a:latin typeface="Times New Roman" panose="02020603050405020304" pitchFamily="18" charset="0"/>
                <a:cs typeface="Times New Roman" panose="02020603050405020304" pitchFamily="18" charset="0"/>
              </a:rPr>
              <a:t> (wired/wireless) facility. For instance, the laptop might be tethered or wirelessly connected to the internet.</a:t>
            </a:r>
          </a:p>
          <a:p>
            <a:pPr marL="342900" indent="-342900" fontAlgn="base">
              <a:lnSpc>
                <a:spcPct val="150000"/>
              </a:lnSpc>
              <a:buFont typeface="Arial" panose="020B0604020202020204" pitchFamily="34" charset="0"/>
              <a:buChar char="•"/>
            </a:pPr>
            <a:r>
              <a:rPr lang="en-US" sz="2000" dirty="0" err="1">
                <a:latin typeface="Times New Roman" panose="02020603050405020304" pitchFamily="18" charset="0"/>
                <a:cs typeface="Times New Roman" panose="02020603050405020304" pitchFamily="18" charset="0"/>
              </a:rPr>
              <a:t>Utilising</a:t>
            </a:r>
            <a:r>
              <a:rPr lang="en-US" sz="2000" dirty="0">
                <a:latin typeface="Times New Roman" panose="02020603050405020304" pitchFamily="18" charset="0"/>
                <a:cs typeface="Times New Roman" panose="02020603050405020304" pitchFamily="18" charset="0"/>
              </a:rPr>
              <a:t> a cellular network, a </a:t>
            </a:r>
            <a:r>
              <a:rPr lang="en-US" sz="2000" b="1" dirty="0">
                <a:latin typeface="Times New Roman" panose="02020603050405020304" pitchFamily="18" charset="0"/>
                <a:cs typeface="Times New Roman" panose="02020603050405020304" pitchFamily="18" charset="0"/>
              </a:rPr>
              <a:t>dongle </a:t>
            </a:r>
            <a:r>
              <a:rPr lang="en-US" sz="2000" dirty="0">
                <a:latin typeface="Times New Roman" panose="02020603050405020304" pitchFamily="18" charset="0"/>
                <a:cs typeface="Times New Roman" panose="02020603050405020304" pitchFamily="18" charset="0"/>
              </a:rPr>
              <a:t>is used to connect to the Internet.</a:t>
            </a:r>
          </a:p>
          <a:p>
            <a:pPr marL="342900" indent="-342900" fontAlgn="base">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 </a:t>
            </a:r>
            <a:r>
              <a:rPr lang="en-US" sz="2000" b="1" dirty="0">
                <a:latin typeface="Times New Roman" panose="02020603050405020304" pitchFamily="18" charset="0"/>
                <a:cs typeface="Times New Roman" panose="02020603050405020304" pitchFamily="18" charset="0"/>
              </a:rPr>
              <a:t>Wi-Fi router or hotspot</a:t>
            </a:r>
            <a:r>
              <a:rPr lang="en-US" sz="2000" dirty="0">
                <a:latin typeface="Times New Roman" panose="02020603050405020304" pitchFamily="18" charset="0"/>
                <a:cs typeface="Times New Roman" panose="02020603050405020304" pitchFamily="18" charset="0"/>
              </a:rPr>
              <a:t> is used when using a wireless network to access the Internet.</a:t>
            </a:r>
          </a:p>
          <a:p>
            <a:pPr marL="342900" indent="-342900" fontAlgn="base">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Cellular </a:t>
            </a:r>
            <a:r>
              <a:rPr lang="en-US" sz="2000" b="1" dirty="0">
                <a:latin typeface="Times New Roman" panose="02020603050405020304" pitchFamily="18" charset="0"/>
                <a:cs typeface="Times New Roman" panose="02020603050405020304" pitchFamily="18" charset="0"/>
              </a:rPr>
              <a:t>network-capable electronic device.</a:t>
            </a:r>
            <a:endParaRPr lang="en-US" sz="2000" dirty="0">
              <a:latin typeface="Times New Roman" panose="02020603050405020304" pitchFamily="18" charset="0"/>
              <a:cs typeface="Times New Roman" panose="02020603050405020304" pitchFamily="18" charset="0"/>
            </a:endParaRPr>
          </a:p>
          <a:p>
            <a:pPr marL="342900" indent="-342900" fontAlgn="base">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Internet connectivity through wired and wireless (cellular) networks, cable TV, ISDN, DSL, and dial-up connections.</a:t>
            </a:r>
          </a:p>
          <a:p>
            <a:pPr fontAlgn="base"/>
            <a:endParaRPr lang="en-US" dirty="0"/>
          </a:p>
          <a:p>
            <a:pPr fontAlgn="base"/>
            <a:endParaRPr lang="en-US" dirty="0"/>
          </a:p>
          <a:p>
            <a:pPr fontAlgn="base"/>
            <a:endParaRPr lang="en-US" dirty="0"/>
          </a:p>
          <a:p>
            <a:pPr fontAlgn="base"/>
            <a:endParaRPr lang="en-US" dirty="0"/>
          </a:p>
          <a:p>
            <a:pPr fontAlgn="base"/>
            <a:r>
              <a:rPr lang="en-US" dirty="0"/>
              <a:t>    </a:t>
            </a:r>
          </a:p>
          <a:p>
            <a:pPr>
              <a:lnSpc>
                <a:spcPct val="100000"/>
              </a:lnSpc>
            </a:pPr>
            <a:endParaRPr lang="en-US" sz="2000" dirty="0">
              <a:latin typeface="Times New Roman" panose="02020603050405020304" pitchFamily="18" charset="0"/>
              <a:cs typeface="Times New Roman" panose="02020603050405020304" pitchFamily="18" charset="0"/>
            </a:endParaRPr>
          </a:p>
          <a:p>
            <a:pPr>
              <a:lnSpc>
                <a:spcPct val="100000"/>
              </a:lnSpc>
            </a:pPr>
            <a:endParaRPr lang="en-US" sz="20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49465938-ECA9-43E7-A83B-CB3600DA7A74}"/>
              </a:ext>
            </a:extLst>
          </p:cNvPr>
          <p:cNvPicPr>
            <a:picLocks noChangeAspect="1"/>
          </p:cNvPicPr>
          <p:nvPr/>
        </p:nvPicPr>
        <p:blipFill>
          <a:blip r:embed="rId2"/>
          <a:stretch>
            <a:fillRect/>
          </a:stretch>
        </p:blipFill>
        <p:spPr>
          <a:xfrm>
            <a:off x="829400" y="4726547"/>
            <a:ext cx="9546679" cy="1687132"/>
          </a:xfrm>
          <a:prstGeom prst="rect">
            <a:avLst/>
          </a:prstGeom>
        </p:spPr>
      </p:pic>
    </p:spTree>
    <p:extLst>
      <p:ext uri="{BB962C8B-B14F-4D97-AF65-F5344CB8AC3E}">
        <p14:creationId xmlns:p14="http://schemas.microsoft.com/office/powerpoint/2010/main" val="1532283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1329943" y="-227667"/>
            <a:ext cx="9153460" cy="6622026"/>
          </a:xfrm>
        </p:spPr>
        <p:txBody>
          <a:bodyPr>
            <a:noAutofit/>
          </a:bodyPr>
          <a:lstStyle/>
          <a:p>
            <a:pPr marL="0" indent="0">
              <a:buNone/>
            </a:pPr>
            <a:endParaRPr lang="en-US" sz="2000" b="1" dirty="0">
              <a:latin typeface="Times New Roman" panose="02020603050405020304" pitchFamily="18" charset="0"/>
              <a:cs typeface="Times New Roman" panose="02020603050405020304" pitchFamily="18" charset="0"/>
            </a:endParaRPr>
          </a:p>
          <a:p>
            <a:pPr marL="0" indent="0">
              <a:buNone/>
            </a:pPr>
            <a:r>
              <a:rPr lang="en-IN" sz="2400" b="1" dirty="0">
                <a:latin typeface="Times New Roman" panose="02020603050405020304" pitchFamily="18" charset="0"/>
                <a:cs typeface="Times New Roman" panose="02020603050405020304" pitchFamily="18" charset="0"/>
              </a:rPr>
              <a:t>Software Requirement</a:t>
            </a:r>
          </a:p>
          <a:p>
            <a:pPr fontAlgn="base">
              <a:lnSpc>
                <a:spcPct val="150000"/>
              </a:lnSpc>
            </a:pPr>
            <a:r>
              <a:rPr lang="en-IN" sz="2000" dirty="0">
                <a:latin typeface="Times New Roman" panose="02020603050405020304" pitchFamily="18" charset="0"/>
                <a:cs typeface="Times New Roman" panose="02020603050405020304" pitchFamily="18" charset="0"/>
              </a:rPr>
              <a:t>The operating system should support the </a:t>
            </a:r>
            <a:r>
              <a:rPr lang="en-IN" sz="2000" b="1" dirty="0">
                <a:latin typeface="Times New Roman" panose="02020603050405020304" pitchFamily="18" charset="0"/>
                <a:cs typeface="Times New Roman" panose="02020603050405020304" pitchFamily="18" charset="0"/>
              </a:rPr>
              <a:t>TCP/IP (Transfer Control Protocol)</a:t>
            </a:r>
            <a:r>
              <a:rPr lang="en-IN" sz="2000" dirty="0">
                <a:latin typeface="Times New Roman" panose="02020603050405020304" pitchFamily="18" charset="0"/>
                <a:cs typeface="Times New Roman" panose="02020603050405020304" pitchFamily="18" charset="0"/>
              </a:rPr>
              <a:t> and </a:t>
            </a:r>
            <a:r>
              <a:rPr lang="en-IN" sz="2000" b="1" dirty="0">
                <a:latin typeface="Times New Roman" panose="02020603050405020304" pitchFamily="18" charset="0"/>
                <a:cs typeface="Times New Roman" panose="02020603050405020304" pitchFamily="18" charset="0"/>
              </a:rPr>
              <a:t>HTTP (</a:t>
            </a:r>
            <a:r>
              <a:rPr lang="en-IN" sz="2000" b="1" dirty="0" err="1">
                <a:latin typeface="Times New Roman" panose="02020603050405020304" pitchFamily="18" charset="0"/>
                <a:cs typeface="Times New Roman" panose="02020603050405020304" pitchFamily="18" charset="0"/>
              </a:rPr>
              <a:t>HyperText</a:t>
            </a:r>
            <a:r>
              <a:rPr lang="en-IN" sz="2000" b="1" dirty="0">
                <a:latin typeface="Times New Roman" panose="02020603050405020304" pitchFamily="18" charset="0"/>
                <a:cs typeface="Times New Roman" panose="02020603050405020304" pitchFamily="18" charset="0"/>
              </a:rPr>
              <a:t> Transfer Protocol Secure) protocols</a:t>
            </a:r>
            <a:r>
              <a:rPr lang="en-IN" sz="2000" dirty="0">
                <a:latin typeface="Times New Roman" panose="02020603050405020304" pitchFamily="18" charset="0"/>
                <a:cs typeface="Times New Roman" panose="02020603050405020304" pitchFamily="18" charset="0"/>
              </a:rPr>
              <a:t>, as well as SMTP (Simple Mail Transfer Protocol), FTP (File Transfer Protocol), and HTTP (</a:t>
            </a:r>
            <a:r>
              <a:rPr lang="en-IN" sz="2000" dirty="0" err="1">
                <a:latin typeface="Times New Roman" panose="02020603050405020304" pitchFamily="18" charset="0"/>
                <a:cs typeface="Times New Roman" panose="02020603050405020304" pitchFamily="18" charset="0"/>
              </a:rPr>
              <a:t>HyperText</a:t>
            </a:r>
            <a:r>
              <a:rPr lang="en-IN" sz="2000" dirty="0">
                <a:latin typeface="Times New Roman" panose="02020603050405020304" pitchFamily="18" charset="0"/>
                <a:cs typeface="Times New Roman" panose="02020603050405020304" pitchFamily="18" charset="0"/>
              </a:rPr>
              <a:t> Transfer Protocol).</a:t>
            </a:r>
          </a:p>
          <a:p>
            <a:pPr fontAlgn="base">
              <a:lnSpc>
                <a:spcPct val="150000"/>
              </a:lnSpc>
            </a:pPr>
            <a:r>
              <a:rPr lang="en-IN" sz="2000" dirty="0">
                <a:latin typeface="Times New Roman" panose="02020603050405020304" pitchFamily="18" charset="0"/>
                <a:cs typeface="Times New Roman" panose="02020603050405020304" pitchFamily="18" charset="0"/>
              </a:rPr>
              <a:t>Access to web apps like Outlook, Gmail, </a:t>
            </a:r>
            <a:r>
              <a:rPr lang="en-IN" sz="2000" dirty="0" err="1">
                <a:latin typeface="Times New Roman" panose="02020603050405020304" pitchFamily="18" charset="0"/>
                <a:cs typeface="Times New Roman" panose="02020603050405020304" pitchFamily="18" charset="0"/>
              </a:rPr>
              <a:t>Whatsapp</a:t>
            </a:r>
            <a:r>
              <a:rPr lang="en-IN" sz="2000" dirty="0">
                <a:latin typeface="Times New Roman" panose="02020603050405020304" pitchFamily="18" charset="0"/>
                <a:cs typeface="Times New Roman" panose="02020603050405020304" pitchFamily="18" charset="0"/>
              </a:rPr>
              <a:t>, Facebook, Twitter, and others through browsers and other Internet clients.</a:t>
            </a:r>
          </a:p>
          <a:p>
            <a:pPr marL="0" indent="0">
              <a:buNone/>
            </a:pPr>
            <a:br>
              <a:rPr lang="en-IN" sz="2000" dirty="0"/>
            </a:br>
            <a:endParaRPr lang="en-US" sz="2000" b="1" dirty="0">
              <a:latin typeface="Times New Roman" panose="02020603050405020304" pitchFamily="18" charset="0"/>
              <a:cs typeface="Times New Roman" panose="02020603050405020304" pitchFamily="18" charset="0"/>
            </a:endParaRPr>
          </a:p>
          <a:p>
            <a:pPr marL="0" indent="0">
              <a:lnSpc>
                <a:spcPct val="150000"/>
              </a:lnSpc>
              <a:buNone/>
            </a:pPr>
            <a:endParaRPr lang="en-US" sz="2000" dirty="0">
              <a:latin typeface="Times New Roman" panose="02020603050405020304" pitchFamily="18" charset="0"/>
              <a:cs typeface="Times New Roman" panose="02020603050405020304" pitchFamily="18" charset="0"/>
            </a:endParaRPr>
          </a:p>
          <a:p>
            <a:pPr marL="0" indent="0">
              <a:lnSpc>
                <a:spcPct val="100000"/>
              </a:lnSpc>
              <a:spcAft>
                <a:spcPts val="800"/>
              </a:spcAft>
              <a:buNone/>
            </a:pPr>
            <a:endParaRPr lang="en-IN" sz="2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ABA3BCD5-71AD-407B-8DCA-CBBF86C142C9}"/>
              </a:ext>
            </a:extLst>
          </p:cNvPr>
          <p:cNvPicPr>
            <a:picLocks noChangeAspect="1"/>
          </p:cNvPicPr>
          <p:nvPr/>
        </p:nvPicPr>
        <p:blipFill>
          <a:blip r:embed="rId2"/>
          <a:stretch>
            <a:fillRect/>
          </a:stretch>
        </p:blipFill>
        <p:spPr>
          <a:xfrm>
            <a:off x="1571223" y="3837904"/>
            <a:ext cx="9290834" cy="2556455"/>
          </a:xfrm>
          <a:prstGeom prst="rect">
            <a:avLst/>
          </a:prstGeom>
        </p:spPr>
      </p:pic>
    </p:spTree>
    <p:extLst>
      <p:ext uri="{BB962C8B-B14F-4D97-AF65-F5344CB8AC3E}">
        <p14:creationId xmlns:p14="http://schemas.microsoft.com/office/powerpoint/2010/main" val="3445415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5137" y="130630"/>
            <a:ext cx="10515600" cy="6178730"/>
          </a:xfrm>
        </p:spPr>
        <p:txBody>
          <a:bodyPr>
            <a:normAutofit fontScale="92500"/>
          </a:bodyPr>
          <a:lstStyle/>
          <a:p>
            <a:pPr marL="0" indent="0">
              <a:buNone/>
            </a:pPr>
            <a:r>
              <a:rPr lang="en-US" sz="2600" b="1" dirty="0">
                <a:latin typeface="Times New Roman" panose="02020603050405020304" pitchFamily="18" charset="0"/>
                <a:cs typeface="Times New Roman" panose="02020603050405020304" pitchFamily="18" charset="0"/>
              </a:rPr>
              <a:t>Other Requirements for Internet Connection Setup</a:t>
            </a:r>
          </a:p>
          <a:p>
            <a:pPr>
              <a:lnSpc>
                <a:spcPct val="150000"/>
              </a:lnSpc>
            </a:pPr>
            <a:r>
              <a:rPr lang="en-US" sz="2200" dirty="0">
                <a:latin typeface="Times New Roman" panose="02020603050405020304" pitchFamily="18" charset="0"/>
                <a:cs typeface="Times New Roman" panose="02020603050405020304" pitchFamily="18" charset="0"/>
              </a:rPr>
              <a:t>You require a computer, a connecting device, and an ISP in order to access the internet (ISP). An ISP is a firm that connects people, companies, and </a:t>
            </a:r>
            <a:r>
              <a:rPr lang="en-US" sz="2200" dirty="0" err="1">
                <a:latin typeface="Times New Roman" panose="02020603050405020304" pitchFamily="18" charset="0"/>
                <a:cs typeface="Times New Roman" panose="02020603050405020304" pitchFamily="18" charset="0"/>
              </a:rPr>
              <a:t>organisations</a:t>
            </a:r>
            <a:r>
              <a:rPr lang="en-US" sz="2200" dirty="0">
                <a:latin typeface="Times New Roman" panose="02020603050405020304" pitchFamily="18" charset="0"/>
                <a:cs typeface="Times New Roman" panose="02020603050405020304" pitchFamily="18" charset="0"/>
              </a:rPr>
              <a:t> to the internet. Additionally, it could offer services like storage space for your personal data. A personal computer, a laptop, a tablet, or a hand-held device like a smartphone can be a computing device.</a:t>
            </a:r>
          </a:p>
          <a:p>
            <a:pPr>
              <a:lnSpc>
                <a:spcPct val="150000"/>
              </a:lnSpc>
            </a:pPr>
            <a:r>
              <a:rPr lang="en-US" sz="2200" dirty="0">
                <a:latin typeface="Times New Roman" panose="02020603050405020304" pitchFamily="18" charset="0"/>
                <a:cs typeface="Times New Roman" panose="02020603050405020304" pitchFamily="18" charset="0"/>
              </a:rPr>
              <a:t>Additionally, you'll want a network connection device of some kind. This may be a router linked to your phone line, a wireless network or a network provided by a mobile phone operator. Usually, the item you need to connect is already incorporated into your computer equipment, but it can also be externally linked. You connect to your ISP via this connection.</a:t>
            </a:r>
          </a:p>
          <a:p>
            <a:pPr>
              <a:lnSpc>
                <a:spcPct val="150000"/>
              </a:lnSpc>
            </a:pPr>
            <a:r>
              <a:rPr lang="en-US" sz="2200" dirty="0">
                <a:latin typeface="Times New Roman" panose="02020603050405020304" pitchFamily="18" charset="0"/>
                <a:cs typeface="Times New Roman" panose="02020603050405020304" pitchFamily="18" charset="0"/>
              </a:rPr>
              <a:t>You can physically connect to your network connection device using a cable or a wireless method. This wireless method will often use the Wi-Fi protocol. The Wi-Fi standard is compatible with the majority of wireless devices.</a:t>
            </a:r>
          </a:p>
          <a:p>
            <a:pPr marL="0" indent="0">
              <a:buNone/>
            </a:pPr>
            <a:endParaRPr lang="en-US" dirty="0"/>
          </a:p>
        </p:txBody>
      </p:sp>
    </p:spTree>
    <p:extLst>
      <p:ext uri="{BB962C8B-B14F-4D97-AF65-F5344CB8AC3E}">
        <p14:creationId xmlns:p14="http://schemas.microsoft.com/office/powerpoint/2010/main" val="57514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A05790-D70E-3C22-6D40-AF3DCC1EB1E5}"/>
              </a:ext>
            </a:extLst>
          </p:cNvPr>
          <p:cNvSpPr>
            <a:spLocks noGrp="1"/>
          </p:cNvSpPr>
          <p:nvPr>
            <p:ph idx="1"/>
          </p:nvPr>
        </p:nvSpPr>
        <p:spPr>
          <a:xfrm>
            <a:off x="410497" y="364435"/>
            <a:ext cx="9500420"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a16="http://schemas.microsoft.com/office/drawing/2014/main" id="{1B2712C5-3B90-6CBC-C8FF-8FF8E4E247A1}"/>
              </a:ext>
            </a:extLst>
          </p:cNvPr>
          <p:cNvSpPr txBox="1"/>
          <p:nvPr/>
        </p:nvSpPr>
        <p:spPr>
          <a:xfrm>
            <a:off x="410498" y="364435"/>
            <a:ext cx="10392486" cy="10495181"/>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Types of Equipment Required to Set Up Internet Connection</a:t>
            </a:r>
          </a:p>
          <a:p>
            <a:endParaRPr lang="en-US" sz="2000" b="1"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To connect to the Internet, the following tools are needed:</a:t>
            </a:r>
          </a:p>
          <a:p>
            <a:endParaRPr lang="en-US" sz="2000" dirty="0">
              <a:latin typeface="Times New Roman" panose="02020603050405020304" pitchFamily="18" charset="0"/>
              <a:cs typeface="Times New Roman" panose="02020603050405020304" pitchFamily="18" charset="0"/>
            </a:endParaRPr>
          </a:p>
          <a:p>
            <a:pPr fontAlgn="base"/>
            <a:r>
              <a:rPr lang="en-US" sz="2000" dirty="0">
                <a:latin typeface="Times New Roman" panose="02020603050405020304" pitchFamily="18" charset="0"/>
                <a:cs typeface="Times New Roman" panose="02020603050405020304" pitchFamily="18" charset="0"/>
              </a:rPr>
              <a:t>A modem</a:t>
            </a:r>
          </a:p>
          <a:p>
            <a:pPr fontAlgn="base"/>
            <a:r>
              <a:rPr lang="en-US" sz="2000" dirty="0">
                <a:latin typeface="Times New Roman" panose="02020603050405020304" pitchFamily="18" charset="0"/>
                <a:cs typeface="Times New Roman" panose="02020603050405020304" pitchFamily="18" charset="0"/>
              </a:rPr>
              <a:t>A phone line </a:t>
            </a:r>
          </a:p>
          <a:p>
            <a:pPr fontAlgn="base"/>
            <a:endParaRPr lang="en-US" sz="2000" b="1" dirty="0">
              <a:latin typeface="Times New Roman" panose="02020603050405020304" pitchFamily="18" charset="0"/>
              <a:cs typeface="Times New Roman" panose="02020603050405020304" pitchFamily="18" charset="0"/>
            </a:endParaRPr>
          </a:p>
          <a:p>
            <a:pPr fontAlgn="base"/>
            <a:r>
              <a:rPr lang="en-US" sz="2000" b="1" dirty="0">
                <a:latin typeface="Times New Roman" panose="02020603050405020304" pitchFamily="18" charset="0"/>
                <a:cs typeface="Times New Roman" panose="02020603050405020304" pitchFamily="18" charset="0"/>
              </a:rPr>
              <a:t>Modem: </a:t>
            </a:r>
            <a:r>
              <a:rPr lang="en-US" sz="2000" dirty="0">
                <a:latin typeface="Times New Roman" panose="02020603050405020304" pitchFamily="18" charset="0"/>
                <a:cs typeface="Times New Roman" panose="02020603050405020304" pitchFamily="18" charset="0"/>
              </a:rPr>
              <a:t>You don't need a lot of extra gear to connect to the Internet once you have your computer. A modem is the main piece of gear you require. The modem you require depends on the type of Internet access you select.</a:t>
            </a:r>
          </a:p>
          <a:p>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Router</a:t>
            </a:r>
            <a:r>
              <a:rPr lang="en-US" sz="2000" dirty="0">
                <a:latin typeface="Times New Roman" panose="02020603050405020304" pitchFamily="18" charset="0"/>
                <a:cs typeface="Times New Roman" panose="02020603050405020304" pitchFamily="18" charset="0"/>
              </a:rPr>
              <a:t>: A router is a piece of hardware that enables you to create a home network or many computers and other devices connected to a single Internet connection. You may build a home wireless network, sometimes known as a Wi-Fi network, because many routers are wireless.</a:t>
            </a:r>
          </a:p>
          <a:p>
            <a:endParaRPr lang="en-US" dirty="0"/>
          </a:p>
          <a:p>
            <a:r>
              <a:rPr lang="en-US" b="1" dirty="0"/>
              <a:t>References:</a:t>
            </a:r>
            <a:br>
              <a:rPr lang="en-US" dirty="0"/>
            </a:b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https://www.brainkart.com/article/Hardware-and-Software-Requirements-for-Internet-connection_36836/</a:t>
            </a:r>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https://www.vedantu.com/computer-science/hardware-and-software-requirement-for-the-internet</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939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TotalTime>
  <Words>605</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urw-din</vt:lpstr>
      <vt:lpstr>Office Theme</vt:lpstr>
      <vt:lpstr>Hardware and Software Requirements for Internet connection</vt:lpstr>
      <vt:lpstr>  Hardware and Software Requirements for Internet connection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Administrator</cp:lastModifiedBy>
  <cp:revision>303</cp:revision>
  <dcterms:created xsi:type="dcterms:W3CDTF">2023-01-05T06:04:46Z</dcterms:created>
  <dcterms:modified xsi:type="dcterms:W3CDTF">2023-06-23T07:19:46Z</dcterms:modified>
</cp:coreProperties>
</file>